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AEFBE"/>
    <a:srgbClr val="4D4D4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377" autoAdjust="0"/>
  </p:normalViewPr>
  <p:slideViewPr>
    <p:cSldViewPr>
      <p:cViewPr>
        <p:scale>
          <a:sx n="75" d="100"/>
          <a:sy n="75" d="100"/>
        </p:scale>
        <p:origin x="-104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8E8D8-BA2B-4741-A173-D6122059F0F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1FDB-84F1-496B-8A02-FBC0694344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E3C5F53-8059-4F5B-87B6-FF762D9A49E5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1A6B7A-2F71-40BC-A3C3-9F55D637AC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Rept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Squamat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6072230" cy="2143140"/>
          </a:xfrm>
        </p:spPr>
        <p:txBody>
          <a:bodyPr/>
          <a:lstStyle/>
          <a:p>
            <a:r>
              <a:rPr lang="fr-FR" b="1" u="sng" dirty="0" smtClean="0"/>
              <a:t>Le parc </a:t>
            </a:r>
            <a:r>
              <a:rPr lang="fr-FR" b="1" u="sng" dirty="0" smtClean="0"/>
              <a:t>la </a:t>
            </a:r>
            <a:r>
              <a:rPr lang="fr-FR" b="1" u="sng" dirty="0" smtClean="0"/>
              <a:t>Nacelle</a:t>
            </a:r>
            <a:endParaRPr lang="fr-FR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2714620"/>
            <a:ext cx="6629424" cy="2924180"/>
          </a:xfrm>
        </p:spPr>
        <p:txBody>
          <a:bodyPr/>
          <a:lstStyle/>
          <a:p>
            <a:r>
              <a:rPr lang="fr-FR" dirty="0" smtClean="0">
                <a:solidFill>
                  <a:srgbClr val="FAEFBE"/>
                </a:solidFill>
              </a:rPr>
              <a:t>Tidiane</a:t>
            </a:r>
            <a:r>
              <a:rPr lang="fr-FR" dirty="0">
                <a:solidFill>
                  <a:srgbClr val="FAEFBE"/>
                </a:solidFill>
              </a:rPr>
              <a:t> </a:t>
            </a:r>
            <a:r>
              <a:rPr lang="fr-FR" dirty="0" smtClean="0">
                <a:solidFill>
                  <a:srgbClr val="FAEFBE"/>
                </a:solidFill>
              </a:rPr>
              <a:t>&amp; Laurenzia</a:t>
            </a:r>
          </a:p>
          <a:p>
            <a:r>
              <a:rPr lang="fr-FR" dirty="0" smtClean="0"/>
              <a:t>  </a:t>
            </a:r>
          </a:p>
        </p:txBody>
      </p:sp>
      <p:pic>
        <p:nvPicPr>
          <p:cNvPr id="1026" name="Picture 2" descr="I:\public\Pole sciences\Parc NAcelle\Parc_la_nac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40"/>
            <a:ext cx="4071934" cy="33575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14876" y="4000504"/>
            <a:ext cx="4429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Pour nous repérer dans le parc de la </a:t>
            </a:r>
            <a:r>
              <a:rPr lang="fr-FR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Nacelle, Nous </a:t>
            </a:r>
            <a:r>
              <a:rPr lang="fr-FR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avons </a:t>
            </a:r>
          </a:p>
          <a:p>
            <a:r>
              <a:rPr lang="fr-FR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utilisés un plan fourni par </a:t>
            </a:r>
            <a:r>
              <a:rPr lang="fr-FR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Mr.Toulan</a:t>
            </a:r>
            <a:r>
              <a:rPr lang="fr-FR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fr-FR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043626" cy="1175200"/>
          </a:xfrm>
        </p:spPr>
        <p:txBody>
          <a:bodyPr/>
          <a:lstStyle/>
          <a:p>
            <a:r>
              <a:rPr lang="fr-FR" dirty="0" smtClean="0"/>
              <a:t>Le Champignon.</a:t>
            </a:r>
            <a:endParaRPr lang="fr-FR" dirty="0"/>
          </a:p>
        </p:txBody>
      </p:sp>
      <p:pic>
        <p:nvPicPr>
          <p:cNvPr id="7170" name="Picture 2" descr="I:\public\Pole sciences\Parc NAcelle\A5\20141017_164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1646238"/>
            <a:ext cx="3710522" cy="27828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900750" cy="1175200"/>
          </a:xfrm>
        </p:spPr>
        <p:txBody>
          <a:bodyPr/>
          <a:lstStyle/>
          <a:p>
            <a:r>
              <a:rPr lang="fr-FR" dirty="0" smtClean="0"/>
              <a:t>L’Erable.</a:t>
            </a:r>
            <a:endParaRPr lang="fr-FR" dirty="0"/>
          </a:p>
        </p:txBody>
      </p:sp>
      <p:pic>
        <p:nvPicPr>
          <p:cNvPr id="8194" name="Picture 2" descr="I:\public\Pole sciences\Parc NAcelle\A7\20131018_135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2214554"/>
            <a:ext cx="3238522" cy="24288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/>
          <p:cNvSpPr txBox="1"/>
          <p:nvPr/>
        </p:nvSpPr>
        <p:spPr>
          <a:xfrm>
            <a:off x="4214810" y="1857365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u="sng" dirty="0" smtClean="0">
                <a:solidFill>
                  <a:srgbClr val="000000"/>
                </a:solidFill>
              </a:rPr>
              <a:t>L’Erable</a:t>
            </a:r>
            <a:r>
              <a:rPr lang="fr-FR" sz="3600" dirty="0" smtClean="0">
                <a:solidFill>
                  <a:srgbClr val="000000"/>
                </a:solidFill>
              </a:rPr>
              <a:t> est un arbre qui porte de grandes feuilles(15 cm de large) découpées en 5 à 7 lobes. </a:t>
            </a:r>
            <a:endParaRPr lang="fr-FR" sz="3600" i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972188" cy="1175200"/>
          </a:xfrm>
        </p:spPr>
        <p:txBody>
          <a:bodyPr/>
          <a:lstStyle/>
          <a:p>
            <a:r>
              <a:rPr lang="fr-FR" dirty="0" smtClean="0"/>
              <a:t>Les Roseaux.</a:t>
            </a:r>
            <a:endParaRPr lang="fr-FR" dirty="0"/>
          </a:p>
        </p:txBody>
      </p:sp>
      <p:pic>
        <p:nvPicPr>
          <p:cNvPr id="2050" name="Picture 2" descr="I:\public\Pole sciences\Parc NAcelle\A5\20141017_163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6034616" cy="452596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643702" y="1857364"/>
            <a:ext cx="2500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Le </a:t>
            </a:r>
            <a:r>
              <a:rPr lang="fr-FR" sz="3200" i="1" u="sng" dirty="0" smtClean="0">
                <a:solidFill>
                  <a:srgbClr val="7030A0"/>
                </a:solidFill>
              </a:rPr>
              <a:t>Roseau </a:t>
            </a:r>
            <a:r>
              <a:rPr lang="fr-FR" sz="3200" dirty="0" smtClean="0">
                <a:solidFill>
                  <a:srgbClr val="7030A0"/>
                </a:solidFill>
              </a:rPr>
              <a:t>est une plante pouvant mesurer jusqu’à 2 mètres.</a:t>
            </a:r>
            <a:endParaRPr lang="fr-FR" sz="3200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578078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92D050"/>
                </a:solidFill>
              </a:rPr>
              <a:t> Les fleurs sont aux sommet comme un plumeau.</a:t>
            </a:r>
            <a:endParaRPr lang="fr-FR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AEFBE"/>
                </a:solidFill>
                <a:latin typeface="+mj-lt"/>
                <a:cs typeface="Angsana New" pitchFamily="18" charset="-34"/>
              </a:rPr>
              <a:t>Un grand merci pour ceux qui ont visionner notre Document sur « Les Plantes Aquatiques » fait pendant deux séances accompagnés par </a:t>
            </a:r>
            <a:r>
              <a:rPr lang="fr-FR" dirty="0" err="1" smtClean="0">
                <a:solidFill>
                  <a:srgbClr val="FAEFBE"/>
                </a:solidFill>
                <a:latin typeface="+mj-lt"/>
                <a:cs typeface="Angsana New" pitchFamily="18" charset="-34"/>
              </a:rPr>
              <a:t>Mr.Langlais</a:t>
            </a:r>
            <a:r>
              <a:rPr lang="fr-FR" dirty="0" smtClean="0">
                <a:solidFill>
                  <a:srgbClr val="FAEFBE"/>
                </a:solidFill>
                <a:latin typeface="+mj-lt"/>
                <a:cs typeface="Angsana New" pitchFamily="18" charset="-34"/>
              </a:rPr>
              <a:t> &amp; </a:t>
            </a:r>
            <a:r>
              <a:rPr lang="fr-FR" dirty="0" err="1" smtClean="0">
                <a:solidFill>
                  <a:srgbClr val="FAEFBE"/>
                </a:solidFill>
                <a:latin typeface="+mj-lt"/>
                <a:cs typeface="Angsana New" pitchFamily="18" charset="-34"/>
              </a:rPr>
              <a:t>Mr.Toulan</a:t>
            </a:r>
            <a:r>
              <a:rPr lang="fr-FR" dirty="0" smtClean="0">
                <a:solidFill>
                  <a:srgbClr val="FAEFBE"/>
                </a:solidFill>
                <a:latin typeface="+mj-lt"/>
                <a:cs typeface="Angsana New" pitchFamily="18" charset="-34"/>
              </a:rPr>
              <a:t>.</a:t>
            </a:r>
          </a:p>
          <a:p>
            <a:pPr>
              <a:buNone/>
            </a:pPr>
            <a:endParaRPr lang="fr-FR" dirty="0" smtClean="0">
              <a:solidFill>
                <a:srgbClr val="FAEFBE"/>
              </a:solidFill>
              <a:latin typeface="+mj-lt"/>
              <a:cs typeface="Angsana New" pitchFamily="18" charset="-34"/>
            </a:endParaRPr>
          </a:p>
          <a:p>
            <a:pPr>
              <a:buNone/>
            </a:pPr>
            <a:r>
              <a:rPr lang="fr-FR" dirty="0" smtClean="0">
                <a:solidFill>
                  <a:srgbClr val="CC3399"/>
                </a:solidFill>
                <a:latin typeface="+mj-lt"/>
                <a:cs typeface="Angsana New" pitchFamily="18" charset="-34"/>
              </a:rPr>
              <a:t>Cordialement </a:t>
            </a:r>
            <a:r>
              <a:rPr lang="fr-FR" i="1" dirty="0" err="1" smtClean="0">
                <a:solidFill>
                  <a:srgbClr val="CC3399"/>
                </a:solidFill>
                <a:latin typeface="+mj-lt"/>
                <a:cs typeface="Angsana New" pitchFamily="18" charset="-34"/>
              </a:rPr>
              <a:t>Tidiane</a:t>
            </a:r>
            <a:r>
              <a:rPr lang="fr-FR" i="1" dirty="0" smtClean="0">
                <a:solidFill>
                  <a:srgbClr val="CC3399"/>
                </a:solidFill>
                <a:latin typeface="+mj-lt"/>
                <a:cs typeface="Angsana New" pitchFamily="18" charset="-34"/>
              </a:rPr>
              <a:t> et </a:t>
            </a:r>
            <a:r>
              <a:rPr lang="fr-FR" i="1" dirty="0" err="1" smtClean="0">
                <a:solidFill>
                  <a:srgbClr val="CC3399"/>
                </a:solidFill>
                <a:latin typeface="+mj-lt"/>
                <a:cs typeface="Angsana New" pitchFamily="18" charset="-34"/>
              </a:rPr>
              <a:t>Laurenzia</a:t>
            </a:r>
            <a:r>
              <a:rPr lang="fr-FR" i="1" smtClean="0">
                <a:solidFill>
                  <a:srgbClr val="CC3399"/>
                </a:solidFill>
                <a:latin typeface="+mj-lt"/>
                <a:cs typeface="Angsana New" pitchFamily="18" charset="-34"/>
              </a:rPr>
              <a:t>.</a:t>
            </a:r>
            <a:endParaRPr lang="fr-FR" dirty="0">
              <a:solidFill>
                <a:srgbClr val="CC3399"/>
              </a:solidFill>
              <a:latin typeface="+mj-lt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779096" cy="1159240"/>
          </a:xfrm>
        </p:spPr>
        <p:txBody>
          <a:bodyPr>
            <a:normAutofit/>
          </a:bodyPr>
          <a:lstStyle/>
          <a:p>
            <a:r>
              <a:rPr lang="fr-FR" dirty="0" smtClean="0"/>
              <a:t>Photo de l’Essonne.</a:t>
            </a:r>
            <a:endParaRPr lang="fr-FR" dirty="0"/>
          </a:p>
        </p:txBody>
      </p:sp>
      <p:pic>
        <p:nvPicPr>
          <p:cNvPr id="1026" name="Picture 2" descr="I:\public\Pole sciences\Parc NAcelle\C10\20141017_145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5760640" cy="432048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156176" y="2276872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b="1" i="1" u="sng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DE L’ESSONNE</a:t>
            </a:r>
            <a:endParaRPr lang="fr-FR" sz="3600" b="1" i="1" u="sng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62 0.40161 C -0.14393 0.40092 -0.13907 0.40184 -0.13473 0.39976 C -0.13125 0.39814 -0.12934 0.39328 -0.12639 0.3905 C -0.11059 0.37499 -0.09497 0.36041 -0.08334 0.33865 C -0.075 0.32314 -0.07257 0.303 -0.06528 0.2868 C -0.06216 0.25694 -0.05695 0.21087 -0.04028 0.18865 C -0.03837 0.17847 -0.03351 0.17453 -0.02917 0.16643 C -0.02587 0.16041 -0.02431 0.15092 -0.02223 0.14421 C -0.02309 0.13865 -0.02344 0.13286 -0.025 0.12754 C -0.0283 0.11643 -0.03855 0.11712 -0.04584 0.11458 C -0.07257 0.11597 -0.07622 0.11087 -0.09306 0.12198 C -0.10105 0.14328 -0.10504 0.21157 -0.08889 0.23495 C -0.08577 0.23958 -0.08143 0.24235 -0.07778 0.24606 C -0.07431 0.24953 -0.06945 0.2486 -0.06528 0.24976 C -0.05625 0.25879 -0.04028 0.26411 -0.02917 0.26828 C -0.02553 0.26967 -0.02171 0.27083 -0.01806 0.27198 C -0.01441 0.27314 -0.00695 0.27569 -0.00695 0.27569 C 0.00868 0.27268 0.02378 0.2611 0.03611 0.24791 C 0.0401 0.23726 0.04583 0.23124 0.05277 0.22384 C 0.05798 0.2074 0.06354 0.18472 0.07083 0.17013 C 0.0717 0.16203 0.07465 0.15439 0.075 0.14606 C 0.07569 0.12522 0.07152 0.10856 0.0625 0.09235 C 0.06111 0.0868 0.05972 0.08124 0.05833 0.07569 C 0.05763 0.07314 0.0552 0.07245 0.05416 0.07013 C 0.04496 0.05069 0.05329 0.05948 0.04444 0.05161 C 0.03871 0.0287 0.02066 0.02129 0.00694 0.00902 C 0.00607 0.00717 0.00538 0.00509 0.00416 0.00347 C 0.00295 0.00184 4.16667E-6 -0.00024 4.16667E-6 -0.00024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275040" cy="1087232"/>
          </a:xfrm>
        </p:spPr>
        <p:txBody>
          <a:bodyPr/>
          <a:lstStyle/>
          <a:p>
            <a:r>
              <a:rPr lang="fr-FR" dirty="0" smtClean="0"/>
              <a:t>Les Lézards.</a:t>
            </a:r>
            <a:endParaRPr lang="fr-FR" dirty="0"/>
          </a:p>
        </p:txBody>
      </p:sp>
      <p:pic>
        <p:nvPicPr>
          <p:cNvPr id="2050" name="Picture 2" descr="I:\public\Pole sciences\Parc NAcelle\A7\20131018_142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6034616" cy="45259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88224" y="1628800"/>
            <a:ext cx="2358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Les 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lézards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 sont des petits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hlinkClick r:id="rId3" tooltip="Reptile"/>
              </a:rPr>
              <a:t>reptiles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 de l'ordre des 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  <a:hlinkClick r:id="rId4" tooltip="Squamates"/>
              </a:rPr>
              <a:t>Squamates</a:t>
            </a:r>
            <a:r>
              <a:rPr lang="fr-FR" sz="2400" dirty="0" smtClean="0">
                <a:solidFill>
                  <a:schemeClr val="accent5">
                    <a:lumMod val="50000"/>
                  </a:schemeClr>
                </a:solidFill>
              </a:rPr>
              <a:t>. Ils partagent le fait d'avoir quatre pattes</a:t>
            </a: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fr-F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306 0.44236 C -0.83559 0.4456 -0.83038 0.44074 -0.82361 0.4368 C -0.81632 0.43264 -0.80781 0.43078 -0.8 0.42939 C -0.78767 0.42384 -0.80122 0.42939 -0.77222 0.42569 C -0.75885 0.42407 -0.7467 0.41389 -0.73333 0.41088 C -0.66701 0.41296 -0.63889 0.41203 -0.5875 0.41828 C -0.57413 0.42199 -0.56042 0.425 -0.54722 0.42939 C -0.54375 0.43055 -0.54132 0.43264 -0.5375 0.4331 C -0.52726 0.43426 -0.51719 0.43426 -0.50694 0.43495 C -0.49444 0.43472 -0.39184 0.43287 -0.36528 0.43125 C -0.35868 0.43078 -0.35243 0.42685 -0.34583 0.42569 C -0.31771 0.42083 -0.29062 0.40995 -0.2625 0.40717 C -0.25469 0.40463 -0.2467 0.40139 -0.23889 0.39976 C -0.2309 0.39814 -0.22153 0.39768 -0.21389 0.39421 C -0.20243 0.38912 -0.19115 0.3868 -0.17917 0.38495 C -0.1691 0.37592 -0.15573 0.37384 -0.14444 0.36828 C -0.13785 0.36504 -0.1342 0.35764 -0.12778 0.35347 C -0.11927 0.33634 -0.1309 0.35717 -0.12083 0.34606 C -0.11701 0.34189 -0.11476 0.33564 -0.11111 0.33125 C -0.10885 0.3287 -0.1066 0.32592 -0.10417 0.32384 C -0.10243 0.32222 -0.10035 0.32176 -0.09861 0.32014 C -0.09653 0.31805 -0.09514 0.31481 -0.09306 0.31273 C -0.09045 0.30995 -0.08472 0.30532 -0.08472 0.30532 C -0.08056 0.29421 -0.07222 0.28611 -0.06667 0.27569 C -0.06267 0.26828 -0.05937 0.25949 -0.05556 0.25162 C -0.05191 0.24421 -0.04931 0.23217 -0.04722 0.22384 C -0.04306 0.2074 -0.0375 0.19213 -0.03333 0.17569 C -0.03299 0.17453 -0.03125 0.1574 -0.03056 0.15532 C -0.02465 0.13819 -0.01458 0.12245 -0.00694 0.10717 C -0.00642 0.09722 -0.0059 0.0875 -0.00556 0.07754 C -0.00503 0.06527 -0.00469 0.05277 -0.00417 0.04051 C -0.00382 0.03194 -0.00347 0.02314 -0.00278 0.01458 C -0.00243 0.00949 -4.72222E-6 -0.00024 -4.72222E-6 -0.00024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L’Aulne                    .</a:t>
            </a:r>
            <a:endParaRPr lang="fr-FR" dirty="0"/>
          </a:p>
        </p:txBody>
      </p:sp>
      <p:pic>
        <p:nvPicPr>
          <p:cNvPr id="2050" name="Picture 2" descr="I:\public\Pole sciences\Parc NAcelle\A2\20141017_161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394472" cy="452596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929059" y="2786058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C000"/>
                </a:solidFill>
              </a:rPr>
              <a:t>Cet arbre est un </a:t>
            </a:r>
            <a:r>
              <a:rPr lang="fr-FR" sz="4000" i="1" u="sng" dirty="0" smtClean="0">
                <a:solidFill>
                  <a:srgbClr val="FFC000"/>
                </a:solidFill>
              </a:rPr>
              <a:t>Aulne.</a:t>
            </a:r>
          </a:p>
          <a:p>
            <a:r>
              <a:rPr lang="fr-FR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Ces feuilles font comme des petites courbes sur les côtés latéraux.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2908" y="357166"/>
            <a:ext cx="7429552" cy="1143000"/>
          </a:xfrm>
        </p:spPr>
        <p:txBody>
          <a:bodyPr/>
          <a:lstStyle/>
          <a:p>
            <a:r>
              <a:rPr lang="fr-FR" dirty="0" smtClean="0"/>
              <a:t>Le saule pleureur</a:t>
            </a:r>
            <a:endParaRPr lang="fr-FR" dirty="0"/>
          </a:p>
        </p:txBody>
      </p:sp>
      <p:pic>
        <p:nvPicPr>
          <p:cNvPr id="3074" name="Picture 2" descr="I:\public\Pole sciences\Parc NAcelle\A2\20141017_162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357718" cy="358550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786314" y="1857364"/>
            <a:ext cx="4143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Cet arbre est un </a:t>
            </a:r>
            <a:r>
              <a:rPr lang="fr-FR" sz="3600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Saule Pleureur*</a:t>
            </a:r>
            <a:endParaRPr lang="fr-FR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fr-FR" sz="3600" dirty="0" smtClean="0">
                <a:solidFill>
                  <a:srgbClr val="C00000"/>
                </a:solidFill>
              </a:rPr>
              <a:t>Il a des dents fines et de longues </a:t>
            </a:r>
            <a:r>
              <a:rPr lang="fr-FR" sz="3600" dirty="0" err="1" smtClean="0">
                <a:solidFill>
                  <a:srgbClr val="C00000"/>
                </a:solidFill>
              </a:rPr>
              <a:t>pointes.</a:t>
            </a:r>
            <a:r>
              <a:rPr lang="fr-FR" sz="36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Il</a:t>
            </a:r>
            <a:r>
              <a:rPr lang="fr-FR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peut mesurer jusqu’à 25 mètres.</a:t>
            </a:r>
            <a:endParaRPr lang="fr-FR" sz="3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283" y="535782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2">
                    <a:lumMod val="75000"/>
                  </a:schemeClr>
                </a:solidFill>
              </a:rPr>
              <a:t>*Arbre dont les rameaux pendent.</a:t>
            </a:r>
            <a:endParaRPr lang="fr-F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53536"/>
            <a:ext cx="5429288" cy="1175200"/>
          </a:xfrm>
        </p:spPr>
        <p:txBody>
          <a:bodyPr/>
          <a:lstStyle/>
          <a:p>
            <a:r>
              <a:rPr lang="fr-FR" dirty="0" smtClean="0"/>
              <a:t>Le Bambou.</a:t>
            </a:r>
            <a:endParaRPr lang="fr-FR" dirty="0"/>
          </a:p>
        </p:txBody>
      </p:sp>
      <p:pic>
        <p:nvPicPr>
          <p:cNvPr id="4098" name="Picture 2" descr="I:\public\Pole sciences\Parc NAcelle\A2\20141017_163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95779" cy="307183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643439" y="214311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u="sng" dirty="0" smtClean="0">
                <a:solidFill>
                  <a:srgbClr val="00B050"/>
                </a:solidFill>
              </a:rPr>
              <a:t>Le Bambou </a:t>
            </a:r>
            <a:r>
              <a:rPr lang="fr-FR" sz="3600" dirty="0" smtClean="0">
                <a:solidFill>
                  <a:srgbClr val="00B050"/>
                </a:solidFill>
              </a:rPr>
              <a:t>est une plante aquatique.</a:t>
            </a:r>
            <a:endParaRPr lang="fr-FR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fr-FR" sz="3600" i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 tige est un long cylindre.</a:t>
            </a:r>
            <a:endParaRPr lang="fr-FR" sz="3600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6 0.00301 0.01459 0.01065 0.02361 0.01297 C 0.03455 0.0213 0.04479 0.0257 0.05695 0.02963 C 0.06719 0.02338 0.0842 0.02547 0.0875 0.01111 C 0.09531 -0.02291 0.08594 -0.08958 0.08334 -0.13333 C 0.08056 -0.13264 0.07726 -0.13356 0.075 -0.13148 C 0.07014 -0.12708 0.0625 -0.11481 0.0625 -0.11481 C 0.05452 -0.09004 0.05712 -0.07291 0.05972 -0.04444 C 0.0599 -0.04166 0.06216 -0.03495 0.06389 -0.03333 C 0.06893 -0.02847 0.07743 -0.02569 0.08334 -0.02407 C 0.13386 -0.0287 0.13472 -0.01041 0.15278 -0.04259 C 0.15712 -0.05995 0.16233 -0.0699 0.16389 -0.08889 C 0.16198 -0.11551 0.16042 -0.1419 0.15834 -0.16852 C 0.15764 -0.17731 0.15747 -0.1824 0.15139 -0.18518 C 0.14358 -0.18171 0.13924 -0.17708 0.13195 -0.17222 C 0.13108 -0.16967 0.13056 -0.1669 0.12917 -0.16481 C 0.12761 -0.1625 0.125 -0.1618 0.12361 -0.15926 C 0.12136 -0.15509 0.11424 -0.13541 0.1125 -0.12963 C 0.1092 -0.09375 0.10695 -0.07847 0.11528 -0.02963 C 0.12031 0.00023 0.14896 0.02107 0.16806 0.02963 C 0.18368 0.02639 0.18733 0.02616 0.19861 0.01482 C 0.20104 0.00625 0.20643 -0.00208 0.20556 -0.01111 C 0.20313 -0.03796 0.20035 -0.06481 0.19445 -0.09074 C 0.19393 -0.09328 0.17934 -0.09953 0.17778 -0.1 C 0.16181 -0.10532 0.14549 -0.10764 0.12917 -0.10926 C 0.11163 -0.10671 0.09375 -0.10671 0.07639 -0.10185 C 0.07066 -0.10023 0.06684 -0.08472 0.06528 -0.07963 C 0.05695 -0.05208 0.04861 -0.02662 0.04306 0.00185 C 0.03143 0.06065 0.03698 0.03588 0.01945 0.09074 C 0.01754 0.09676 0.01389 0.10926 0.01389 0.10926 C 0.01059 0.13959 0.01285 0.12685 0.00834 0.14815 C 0.00886 0.16042 0.00816 0.17292 0.00972 0.18519 C 0.01042 0.19051 0.0132 0.19514 0.01528 0.2 C 0.01979 0.21065 0.02448 0.22107 0.02917 0.23148 C 0.04618 0.26991 0.06476 0.3051 0.08472 0.34074 C 0.09393 0.37732 0.11875 0.3963 0.14167 0.41667 C 0.14601 0.4206 0.15191 0.41922 0.15695 0.42037 C 0.19879 0.41482 0.23143 0.41968 0.25139 0.36667 C 0.25886 0.2963 0.26181 0.22361 0.25139 0.15371 C 0.25 0.13056 0.24775 0.11736 0.24306 0.09445 C 0.24219 0.09005 0.23993 0.08334 0.2375 0.07963 C 0.23438 0.075 0.22778 0.06667 0.22778 0.06667 C 0.19775 0.06736 0.16754 0.06621 0.1375 0.06852 C 0.13507 0.06875 0.12535 0.07848 0.12222 0.07963 C 0.11858 0.08102 0.10365 0.0831 0.10139 0.08334 C 0.07743 0.07523 0.05226 0.07454 0.02778 0.07037 C 0.01354 0.06412 0.00504 0.04954 -0.00694 0.03889 C -0.0092 0.01088 -0.00625 -0.0169 -0.00278 -0.04444 C -0.00173 -0.06227 0.00122 -0.07708 0.00278 -0.09444 C 0.00591 -0.12893 0.00469 -0.14722 0.03334 -0.1537 C 0.04844 -0.16389 0.05868 -0.16852 0.075 -0.17407 C 0.08299 -0.17685 0.0908 -0.18032 0.09861 -0.18333 C 0.1033 -0.18518 0.1125 -0.18889 0.1125 -0.18889 C 0.11893 -0.18518 0.12639 -0.18379 0.13195 -0.17777 C 0.13455 -0.175 0.13334 -0.16898 0.13472 -0.16481 C 0.16198 -0.08171 0.14358 -0.14745 0.15695 -0.09815 C 0.15781 -0.09004 0.15799 -0.08194 0.15972 -0.07407 C 0.16129 -0.06736 0.16441 -0.0618 0.16667 -0.05555 C 0.17413 -0.03472 0.17986 -0.01365 0.19167 0.00371 C 0.19792 0.01297 0.20538 0.01667 0.21111 0.02593 C 0.21945 0.03912 0.22413 0.04954 0.23611 0.05741 C 0.24358 0.05672 0.25122 0.05834 0.25834 0.05556 C 0.2632 0.05371 0.27084 0.04445 0.27084 0.04445 C 0.27396 0.0382 0.27743 0.03218 0.28056 0.02593 C 0.28299 0.00949 0.28594 -0.01551 0.29167 -0.02963 C 0.29306 -0.0331 0.29566 -0.03541 0.29722 -0.03889 C 0.3 -0.04537 0.30365 -0.05555 0.30556 -0.06296 C 0.30504 -0.07152 0.30556 -0.08032 0.30417 -0.08889 C 0.30347 -0.09259 0.29375 -0.1044 0.29306 -0.10555 C 0.28177 -0.12291 0.2842 -0.12477 0.26945 -0.12963 C 0.24219 -0.12569 0.21702 -0.11157 0.19028 -0.1037 C 0.17934 -0.09398 0.16459 -0.09444 0.15417 -0.08518 C 0.14983 -0.08125 0.14636 -0.07546 0.14167 -0.07222 C 0.13559 -0.06782 0.11927 -0.06157 0.1125 -0.05926 C 0.09479 -0.04027 0.11754 -0.06203 0.09584 -0.05 C 0.09306 -0.04838 0.09132 -0.04467 0.08889 -0.04259 C 0.0842 -0.03842 0.07847 -0.03333 0.07361 -0.02963 C 0.06163 -0.0206 0.04566 -0.01481 0.03195 -0.01481 " pathEditMode="relative" ptsTypes="fffffffffffffffffffffffff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86 0.00301 0.01459 0.01065 0.02361 0.01297 C 0.03455 0.0213 0.04479 0.0257 0.05695 0.02963 C 0.06719 0.02338 0.0842 0.02547 0.0875 0.01111 C 0.09531 -0.02291 0.08594 -0.08958 0.08334 -0.13333 C 0.08056 -0.13264 0.07726 -0.13356 0.075 -0.13148 C 0.07014 -0.12708 0.0625 -0.11481 0.0625 -0.11481 C 0.05452 -0.09004 0.05712 -0.07291 0.05972 -0.04444 C 0.0599 -0.04166 0.06216 -0.03495 0.06389 -0.03333 C 0.06893 -0.02847 0.07743 -0.02569 0.08334 -0.02407 C 0.13386 -0.0287 0.13472 -0.01041 0.15278 -0.04259 C 0.15712 -0.05995 0.16233 -0.0699 0.16389 -0.08889 C 0.16198 -0.11551 0.16042 -0.1419 0.15834 -0.16852 C 0.15764 -0.17731 0.15747 -0.1824 0.15139 -0.18518 C 0.14358 -0.18171 0.13924 -0.17708 0.13195 -0.17222 C 0.13108 -0.16967 0.13056 -0.1669 0.12917 -0.16481 C 0.12761 -0.1625 0.125 -0.1618 0.12361 -0.15926 C 0.12136 -0.15509 0.11424 -0.13541 0.1125 -0.12963 C 0.1092 -0.09375 0.10695 -0.07847 0.11528 -0.02963 C 0.12031 0.00023 0.14896 0.02107 0.16806 0.02963 C 0.18368 0.02639 0.18733 0.02616 0.19861 0.01482 C 0.20104 0.00625 0.20643 -0.00208 0.20556 -0.01111 C 0.20313 -0.03796 0.20035 -0.06481 0.19445 -0.09074 C 0.19393 -0.09328 0.17934 -0.09953 0.17778 -0.1 C 0.16181 -0.10532 0.14549 -0.10764 0.12917 -0.10926 C 0.11163 -0.10671 0.09375 -0.10671 0.07639 -0.10185 C 0.07066 -0.10023 0.06684 -0.08472 0.06528 -0.07963 C 0.05695 -0.05208 0.04861 -0.02662 0.04306 0.00185 C 0.03143 0.06065 0.03698 0.03588 0.01945 0.09074 C 0.01754 0.09676 0.01389 0.10926 0.01389 0.10926 C 0.01059 0.13959 0.01285 0.12685 0.00834 0.14815 C 0.00886 0.16042 0.00816 0.17292 0.00972 0.18519 C 0.01042 0.19051 0.0132 0.19514 0.01528 0.2 C 0.01979 0.21065 0.02448 0.22107 0.02917 0.23148 C 0.04618 0.26991 0.06476 0.3051 0.08472 0.34074 C 0.09393 0.37732 0.11875 0.3963 0.14167 0.41667 C 0.14601 0.4206 0.15191 0.41922 0.15695 0.42037 C 0.19879 0.41482 0.23143 0.41968 0.25139 0.36667 C 0.25886 0.2963 0.26181 0.22361 0.25139 0.15371 C 0.25 0.13056 0.24775 0.11736 0.24306 0.09445 C 0.24219 0.09005 0.23993 0.08334 0.2375 0.07963 C 0.23438 0.075 0.22778 0.06667 0.22778 0.06667 C 0.19775 0.06736 0.16754 0.06621 0.1375 0.06852 C 0.13507 0.06875 0.12535 0.07848 0.12222 0.07963 C 0.11858 0.08102 0.10365 0.0831 0.10139 0.08334 C 0.07743 0.07523 0.05226 0.07454 0.02778 0.07037 C 0.01354 0.06412 0.00504 0.04954 -0.00694 0.03889 C -0.0092 0.01088 -0.00625 -0.0169 -0.00278 -0.04444 C -0.00173 -0.06227 0.00122 -0.07708 0.00278 -0.09444 C 0.00591 -0.12893 0.00469 -0.14722 0.03334 -0.1537 C 0.04844 -0.16389 0.05868 -0.16852 0.075 -0.17407 C 0.08299 -0.17685 0.0908 -0.18032 0.09861 -0.18333 C 0.1033 -0.18518 0.1125 -0.18889 0.1125 -0.18889 C 0.11893 -0.18518 0.12639 -0.18379 0.13195 -0.17777 C 0.13455 -0.175 0.13334 -0.16898 0.13472 -0.16481 C 0.16198 -0.08171 0.14358 -0.14745 0.15695 -0.09815 C 0.15781 -0.09004 0.15799 -0.08194 0.15972 -0.07407 C 0.16129 -0.06736 0.16441 -0.0618 0.16667 -0.05555 C 0.17413 -0.03472 0.17986 -0.01365 0.19167 0.00371 C 0.19792 0.01297 0.20538 0.01667 0.21111 0.02593 C 0.21945 0.03912 0.22413 0.04954 0.23611 0.05741 C 0.24358 0.05672 0.25122 0.05834 0.25834 0.05556 C 0.2632 0.05371 0.27084 0.04445 0.27084 0.04445 C 0.27396 0.0382 0.27743 0.03218 0.28056 0.02593 C 0.28299 0.00949 0.28594 -0.01551 0.29167 -0.02963 C 0.29306 -0.0331 0.29566 -0.03541 0.29722 -0.03889 C 0.3 -0.04537 0.30365 -0.05555 0.30556 -0.06296 C 0.30504 -0.07152 0.30556 -0.08032 0.30417 -0.08889 C 0.30347 -0.09259 0.29375 -0.1044 0.29306 -0.10555 C 0.28177 -0.12291 0.2842 -0.12477 0.26945 -0.12963 C 0.24219 -0.12569 0.21702 -0.11157 0.19028 -0.1037 C 0.17934 -0.09398 0.16459 -0.09444 0.15417 -0.08518 C 0.14983 -0.08125 0.14636 -0.07546 0.14167 -0.07222 C 0.13559 -0.06782 0.11927 -0.06157 0.1125 -0.05926 C 0.09479 -0.04027 0.11754 -0.06203 0.09584 -0.05 C 0.09306 -0.04838 0.09132 -0.04467 0.08889 -0.04259 C 0.0842 -0.03842 0.07847 -0.03333 0.07361 -0.02963 C 0.06163 -0.0206 0.04566 -0.01481 0.03195 -0.01481 " pathEditMode="relative" ptsTypes="fffffffffffffffffffffffffffffffffff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972188" cy="1246638"/>
          </a:xfrm>
        </p:spPr>
        <p:txBody>
          <a:bodyPr/>
          <a:lstStyle/>
          <a:p>
            <a:r>
              <a:rPr lang="fr-FR" dirty="0" smtClean="0"/>
              <a:t>Le Nénuphar</a:t>
            </a:r>
            <a:endParaRPr lang="fr-FR" dirty="0"/>
          </a:p>
        </p:txBody>
      </p:sp>
      <p:pic>
        <p:nvPicPr>
          <p:cNvPr id="5122" name="Picture 2" descr="I:\public\Pole sciences\Parc NAcelle\A2\20141017_163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6237"/>
            <a:ext cx="4098429" cy="307382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714876" y="200024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u="sng" dirty="0" smtClean="0">
                <a:solidFill>
                  <a:srgbClr val="FFFF00"/>
                </a:solidFill>
              </a:rPr>
              <a:t>Le Nénuphar</a:t>
            </a:r>
            <a:r>
              <a:rPr lang="fr-FR" sz="3600" dirty="0" smtClean="0">
                <a:solidFill>
                  <a:srgbClr val="FFFF00"/>
                </a:solidFill>
              </a:rPr>
              <a:t> est une plante aquatique à feuilles flottantes.</a:t>
            </a:r>
            <a:endParaRPr lang="fr-FR" sz="3600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186502" cy="1246638"/>
          </a:xfrm>
        </p:spPr>
        <p:txBody>
          <a:bodyPr/>
          <a:lstStyle/>
          <a:p>
            <a:r>
              <a:rPr lang="fr-FR" dirty="0" smtClean="0"/>
              <a:t>L’Essonne.</a:t>
            </a:r>
            <a:endParaRPr lang="fr-FR" dirty="0"/>
          </a:p>
        </p:txBody>
      </p:sp>
      <p:pic>
        <p:nvPicPr>
          <p:cNvPr id="6146" name="Picture 2" descr="I:\public\Pole sciences\Parc NAcelle\A2\20141017_165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5280289" cy="30003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929322" y="1428736"/>
            <a:ext cx="29289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L’Essonne</a:t>
            </a:r>
            <a:r>
              <a:rPr lang="fr-FR" sz="3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est une rivière traversant plusieurs villes comme Corbeil,    Moulin-Galant..</a:t>
            </a:r>
            <a:endParaRPr lang="fr-FR" sz="3600" i="1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85720" y="253536"/>
            <a:ext cx="7000924" cy="1175200"/>
          </a:xfrm>
        </p:spPr>
        <p:txBody>
          <a:bodyPr>
            <a:normAutofit/>
          </a:bodyPr>
          <a:lstStyle/>
          <a:p>
            <a:r>
              <a:rPr lang="fr-FR" dirty="0" smtClean="0"/>
              <a:t>Iris des Marais.</a:t>
            </a:r>
            <a:endParaRPr lang="fr-FR" dirty="0"/>
          </a:p>
        </p:txBody>
      </p:sp>
      <p:pic>
        <p:nvPicPr>
          <p:cNvPr id="1026" name="Picture 2" descr="I:\public\Pole sciences\Parc NAcelle\A2\20141017_162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034616" cy="452596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500826" y="1857364"/>
            <a:ext cx="2643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L’</a:t>
            </a:r>
            <a:r>
              <a:rPr lang="fr-FR" sz="3200" i="1" u="sng" dirty="0" smtClean="0">
                <a:solidFill>
                  <a:schemeClr val="accent1">
                    <a:lumMod val="75000"/>
                  </a:schemeClr>
                </a:solidFill>
              </a:rPr>
              <a:t>Iris des Marais 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est une plante poussant le long des rivières dont les feuilles forment des touffes.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596" y="6072207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Les nervures sont parallèles.</a:t>
            </a:r>
            <a:endParaRPr lang="fr-F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</TotalTime>
  <Words>239</Words>
  <Application>Microsoft Office PowerPoint</Application>
  <PresentationFormat>Affichage à l'écran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Fonderie</vt:lpstr>
      <vt:lpstr>Le parc la Nacelle</vt:lpstr>
      <vt:lpstr>Photo de l’Essonne.</vt:lpstr>
      <vt:lpstr>Les Lézards.</vt:lpstr>
      <vt:lpstr>L’Aulne                    .</vt:lpstr>
      <vt:lpstr>Le saule pleureur</vt:lpstr>
      <vt:lpstr>Le Bambou.</vt:lpstr>
      <vt:lpstr>Le Nénuphar</vt:lpstr>
      <vt:lpstr>L’Essonne.</vt:lpstr>
      <vt:lpstr>Iris des Marais.</vt:lpstr>
      <vt:lpstr>Le Champignon.</vt:lpstr>
      <vt:lpstr>L’Erable.</vt:lpstr>
      <vt:lpstr>Les Roseaux.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découverte des plantes aquatiques.</dc:title>
  <dc:creator>sarrt</dc:creator>
  <cp:lastModifiedBy>sarrt</cp:lastModifiedBy>
  <cp:revision>30</cp:revision>
  <dcterms:created xsi:type="dcterms:W3CDTF">2014-11-07T14:30:45Z</dcterms:created>
  <dcterms:modified xsi:type="dcterms:W3CDTF">2014-11-14T15:04:51Z</dcterms:modified>
</cp:coreProperties>
</file>