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3982" autoAdjust="0"/>
  </p:normalViewPr>
  <p:slideViewPr>
    <p:cSldViewPr>
      <p:cViewPr varScale="1">
        <p:scale>
          <a:sx n="80" d="100"/>
          <a:sy n="80" d="100"/>
        </p:scale>
        <p:origin x="-10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3DED31-3B73-4469-90EF-BC59A07D68A1}" type="datetimeFigureOut">
              <a:rPr lang="fr-FR" smtClean="0"/>
              <a:pPr/>
              <a:t>22/01/2016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82FBC3-2A36-4098-89A2-8BAE14BC76B1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fr.vikidia.org/wiki/Fichier:SDOs_Atlas_V_lifted_off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elesatellite.com/actu/34233-un-lanceur-russe-proton-m-transportant-le-satellite-europeen-de-tele.html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Orbite_g%C3%A9ostationnaire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s://fr.wikipedia.org/wiki/Satellite_artificie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fr.wikipedia.org/wiki/Satellite_d'alerte_avanc%C3%A9e" TargetMode="External"/><Relationship Id="rId5" Type="http://schemas.openxmlformats.org/officeDocument/2006/relationships/hyperlink" Target="https://fr.wikipedia.org/wiki/Satellite_m%C3%A9t%C3%A9orologique" TargetMode="External"/><Relationship Id="rId4" Type="http://schemas.openxmlformats.org/officeDocument/2006/relationships/hyperlink" Target="https://fr.wikipedia.org/wiki/Satellite_de_t%C3%A9l%C3%A9communications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/>
          <a:lstStyle/>
          <a:p>
            <a:r>
              <a:rPr lang="fr-FR" dirty="0" smtClean="0"/>
              <a:t>FUSÉES ET SATELLITES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220072" y="5445224"/>
            <a:ext cx="3736504" cy="1248544"/>
          </a:xfrm>
        </p:spPr>
        <p:txBody>
          <a:bodyPr>
            <a:normAutofit/>
          </a:bodyPr>
          <a:lstStyle/>
          <a:p>
            <a:r>
              <a:rPr lang="fr-FR" sz="2400" dirty="0" smtClean="0"/>
              <a:t>Lucas   </a:t>
            </a:r>
            <a:endParaRPr lang="fr-FR" sz="2400" dirty="0"/>
          </a:p>
        </p:txBody>
      </p:sp>
      <p:sp>
        <p:nvSpPr>
          <p:cNvPr id="4" name="Sous-titre 2"/>
          <p:cNvSpPr txBox="1">
            <a:spLocks/>
          </p:cNvSpPr>
          <p:nvPr/>
        </p:nvSpPr>
        <p:spPr>
          <a:xfrm>
            <a:off x="691952" y="1709192"/>
            <a:ext cx="7624464" cy="33759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Conquête spatiale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Structure d’une fusée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Lancement d’un satellite</a:t>
            </a:r>
            <a:endParaRPr lang="fr-FR" sz="2400" dirty="0">
              <a:solidFill>
                <a:schemeClr val="tx1">
                  <a:tint val="75000"/>
                </a:schemeClr>
              </a:solidFill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fr-F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Satellite TV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Les principaux satellites météorologiques géostationnaires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Satellite Géostationnaire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Satellite Défilants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r-FR" sz="2400" dirty="0" smtClean="0">
                <a:solidFill>
                  <a:schemeClr val="tx1">
                    <a:tint val="75000"/>
                  </a:schemeClr>
                </a:solidFill>
              </a:rPr>
              <a:t>Solution pour le futur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FR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CONQUÊTE SPATIALE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467544" y="2132856"/>
          <a:ext cx="8244408" cy="4208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7445"/>
                <a:gridCol w="1892667"/>
                <a:gridCol w="2664296"/>
              </a:tblGrid>
              <a:tr h="149736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Nom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Date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Description </a:t>
                      </a:r>
                      <a:endParaRPr lang="fr-FR" sz="1200" dirty="0"/>
                    </a:p>
                  </a:txBody>
                  <a:tcPr/>
                </a:tc>
              </a:tr>
              <a:tr h="53125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Spoutnik 1 </a:t>
                      </a:r>
                      <a:endParaRPr lang="fr-FR" sz="12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4 octobre 1957</a:t>
                      </a:r>
                      <a:endParaRPr lang="fr-FR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Le petit satellite</a:t>
                      </a:r>
                      <a:r>
                        <a:rPr lang="fr-FR" sz="1200" baseline="0" dirty="0" smtClean="0"/>
                        <a:t> soviétique Spoutnik 1 devient le premier objet satellisé par l’homme</a:t>
                      </a:r>
                      <a:endParaRPr lang="fr-FR" sz="1200" dirty="0"/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53125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Survol de la Lune</a:t>
                      </a:r>
                      <a:endParaRPr lang="fr-FR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4 janvier 1959</a:t>
                      </a:r>
                      <a:endParaRPr lang="fr-FR" sz="1200" dirty="0"/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La sonde soviétique Luna-1</a:t>
                      </a:r>
                      <a:r>
                        <a:rPr lang="fr-FR" sz="1200" baseline="0" dirty="0" smtClean="0"/>
                        <a:t> effectue le premier survol de la lune et devient la première &lt;&lt;planète&gt;&gt; artificielle </a:t>
                      </a:r>
                      <a:endParaRPr lang="fr-FR" sz="12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53125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Premiers pas sur la lune</a:t>
                      </a:r>
                      <a:endParaRPr lang="fr-F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21 juillet 1969</a:t>
                      </a:r>
                      <a:endParaRPr lang="fr-FR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Premiers pas de l'Homme sur la Lune lors de la mission Apollo 11, effectués par Neil Armstrong et </a:t>
                      </a:r>
                      <a:r>
                        <a:rPr lang="fr-FR" sz="1200" dirty="0" err="1" smtClean="0"/>
                        <a:t>Buzz</a:t>
                      </a:r>
                      <a:r>
                        <a:rPr lang="fr-FR" sz="1200" dirty="0" smtClean="0"/>
                        <a:t> Aldrin</a:t>
                      </a:r>
                      <a:r>
                        <a:rPr lang="fr-FR" sz="1200" dirty="0" smtClean="0"/>
                        <a:t>.</a:t>
                      </a:r>
                      <a:endParaRPr lang="fr-F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</a:tr>
              <a:tr h="91695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Ariane</a:t>
                      </a:r>
                      <a:endParaRPr lang="fr-FR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24 décembre 1979</a:t>
                      </a:r>
                      <a:endParaRPr lang="fr-FR" sz="1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Lancement</a:t>
                      </a:r>
                      <a:r>
                        <a:rPr lang="fr-FR" sz="1200" baseline="0" dirty="0" smtClean="0"/>
                        <a:t> de la première fusée Ariane</a:t>
                      </a:r>
                      <a:endParaRPr lang="fr-FR" sz="1200" dirty="0"/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31251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Station internationale</a:t>
                      </a:r>
                      <a:endParaRPr lang="fr-FR" sz="12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20 novembre</a:t>
                      </a:r>
                      <a:r>
                        <a:rPr lang="fr-FR" sz="1200" baseline="0" dirty="0" smtClean="0"/>
                        <a:t> 1998</a:t>
                      </a:r>
                      <a:endParaRPr lang="fr-FR" sz="1200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Le premier module de la station spatiale internationale (</a:t>
                      </a:r>
                      <a:r>
                        <a:rPr lang="fr-FR" sz="1200" dirty="0" err="1" smtClean="0"/>
                        <a:t>iss</a:t>
                      </a:r>
                      <a:r>
                        <a:rPr lang="fr-FR" sz="1200" dirty="0" smtClean="0"/>
                        <a:t>)est mis en place</a:t>
                      </a:r>
                      <a:endParaRPr lang="fr-FR" sz="1200" dirty="0"/>
                    </a:p>
                  </a:txBody>
                  <a:tcPr>
                    <a:solidFill>
                      <a:schemeClr val="bg2">
                        <a:lumMod val="50000"/>
                      </a:schemeClr>
                    </a:solidFill>
                  </a:tcPr>
                </a:tc>
              </a:tr>
              <a:tr h="151647"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Phoenix</a:t>
                      </a:r>
                      <a:endParaRPr lang="fr-FR" sz="12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smtClean="0"/>
                        <a:t>25 mai 2008</a:t>
                      </a:r>
                      <a:endParaRPr lang="fr-FR" sz="1200" dirty="0"/>
                    </a:p>
                  </a:txBody>
                  <a:tcPr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La sonde américaine Phoenix se pose sur Mars.</a:t>
                      </a:r>
                      <a:endParaRPr lang="fr-FR" sz="1200" dirty="0"/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STRUCTURE D’UNE FUSÉE </a:t>
            </a:r>
            <a:endParaRPr lang="fr-FR" dirty="0"/>
          </a:p>
        </p:txBody>
      </p:sp>
      <p:pic>
        <p:nvPicPr>
          <p:cNvPr id="7172" name="Picture 4" descr="al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772816"/>
            <a:ext cx="1905000" cy="39338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LANCEMENT D’UN SATELLITE</a:t>
            </a:r>
            <a:endParaRPr lang="fr-FR" dirty="0"/>
          </a:p>
        </p:txBody>
      </p:sp>
      <p:pic>
        <p:nvPicPr>
          <p:cNvPr id="6146" name="Picture 2" descr="https://download.vikidia.org/vikidia/fr/images/thumb/8/85/SDOs_Atlas_V_lifted_off.jpg/260px-SDOs_Atlas_V_lifted_off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2080988"/>
            <a:ext cx="2476500" cy="3724276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57 0.29468 C -0.01944 0.27593 -0.01892 0.22732 -0.02916 0.20671 C -0.0309 0.19468 -0.03055 0.1956 -0.02066 0.19398 C -0.01632 0.19213 -0.01198 0.19028 -0.00781 0.1882 C -0.00312 0.18195 -0.00521 0.18588 -0.0026 0.17546 C -0.00191 0.17269 -0.00052 0.16713 -0.00052 0.16713 C -0.00173 0.15579 -0.00295 0.15787 -0.00468 0.14861 C -0.00503 0.1419 -0.00382 0.13495 -0.00573 0.1287 C -0.00642 0.12639 -0.00937 0.12801 -0.01111 0.12732 C -0.01614 0.12546 -0.02604 0.12014 -0.02604 0.12014 C -0.02951 0.11667 -0.03264 0.1132 -0.03559 0.1088 C -0.03923 0.07917 -0.04027 0.0507 -0.02812 0.02662 C -0.02639 0.01945 -0.02257 0.01875 -0.01753 0.01528 C -0.01146 -0.00046 -0.00781 -0.0162 -0.00364 -0.03287 C -0.00451 -0.04606 -0.00521 -0.05787 -0.00902 -0.06991 C -0.01007 -0.07963 -0.01111 -0.08866 -0.01527 -0.09676 C -0.01701 -0.10486 -0.01753 -0.11505 -0.02066 -0.12245 C -0.02309 -0.12824 -0.02639 -0.13518 -0.02916 -0.14074 C -0.03073 -0.1493 -0.03159 -0.15787 -0.0335 -0.1662 C -0.03212 -0.1868 -0.03368 -0.1868 -0.01962 -0.19051 C -0.01389 -0.1956 -0.01527 -0.19722 -0.01753 -0.20602 C -0.01875 -0.2169 -0.01875 -0.22801 -0.02066 -0.23866 C -0.02118 -0.26875 -0.02239 -0.29352 -0.02378 -0.32245 C -0.02291 -0.3287 -0.02222 -0.33472 -0.02066 -0.34074 C -0.01927 -0.35278 -0.01962 -0.37014 -0.01423 -0.38055 C -0.01597 -0.38981 -0.01857 -0.38518 -0.01857 -0.39329 " pathEditMode="relative" ptsTypes="fffffffffffffffffffffffffA">
                                      <p:cBhvr>
                                        <p:cTn id="6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0"/>
            <a:ext cx="8229600" cy="1143000"/>
          </a:xfrm>
        </p:spPr>
        <p:txBody>
          <a:bodyPr/>
          <a:lstStyle/>
          <a:p>
            <a:pPr algn="l"/>
            <a:r>
              <a:rPr lang="fr-FR" dirty="0" smtClean="0"/>
              <a:t>SATELLITE TV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467544" y="134076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Nom :Eutelsat  10A</a:t>
            </a:r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95536" y="1844824"/>
            <a:ext cx="27363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Couverture </a:t>
            </a:r>
            <a:r>
              <a:rPr lang="fr-FR" dirty="0" err="1" smtClean="0"/>
              <a:t>Europe,Afrique</a:t>
            </a:r>
            <a:r>
              <a:rPr lang="fr-FR" dirty="0" smtClean="0"/>
              <a:t>,Moyen-Orient   </a:t>
            </a: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4788024" y="141277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Photo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4788024" y="2276872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Descriptif</a:t>
            </a:r>
            <a:endParaRPr lang="fr-FR" dirty="0"/>
          </a:p>
        </p:txBody>
      </p:sp>
      <p:pic>
        <p:nvPicPr>
          <p:cNvPr id="5122" name="Picture 2" descr="http://tse1.mm.bing.net/th?&amp;id=OIP.M2d8d3cf80e0d95a19deb2ea24eaf0e45H0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692696"/>
            <a:ext cx="2857500" cy="1657351"/>
          </a:xfrm>
          <a:prstGeom prst="rect">
            <a:avLst/>
          </a:prstGeom>
          <a:noFill/>
        </p:spPr>
      </p:pic>
      <p:pic>
        <p:nvPicPr>
          <p:cNvPr id="5124" name="Picture 4" descr="http://tse1.mm.bing.net/th?&amp;id=OIP.M5ae2d3915a9e5911a95b2dcb20533347o0&amp;w=300&amp;h=300&amp;c=0&amp;pid=1.9&amp;rs=0&amp;p=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212976"/>
            <a:ext cx="2857500" cy="2171701"/>
          </a:xfrm>
          <a:prstGeom prst="rect">
            <a:avLst/>
          </a:prstGeom>
          <a:noFill/>
        </p:spPr>
      </p:pic>
      <p:graphicFrame>
        <p:nvGraphicFramePr>
          <p:cNvPr id="18" name="Tableau 17"/>
          <p:cNvGraphicFramePr>
            <a:graphicFrameLocks noGrp="1"/>
          </p:cNvGraphicFramePr>
          <p:nvPr/>
        </p:nvGraphicFramePr>
        <p:xfrm>
          <a:off x="5364089" y="2132856"/>
          <a:ext cx="1080119" cy="25400"/>
        </p:xfrm>
        <a:graphic>
          <a:graphicData uri="http://schemas.openxmlformats.org/drawingml/2006/table">
            <a:tbl>
              <a:tblPr/>
              <a:tblGrid>
                <a:gridCol w="399665"/>
                <a:gridCol w="680454"/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fr-FR" sz="1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00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2" name="Rectangle 21"/>
          <p:cNvSpPr/>
          <p:nvPr/>
        </p:nvSpPr>
        <p:spPr>
          <a:xfrm>
            <a:off x="3995936" y="314096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>
                <a:hlinkClick r:id="rId4"/>
              </a:rPr>
              <a:t>Lancé le vendredi 3 avril 2009</a:t>
            </a:r>
            <a:r>
              <a:rPr lang="fr-FR" dirty="0" smtClean="0"/>
              <a:t> par une fusée Proton-M </a:t>
            </a:r>
            <a:r>
              <a:rPr lang="fr-FR" dirty="0" err="1" smtClean="0"/>
              <a:t>Briz</a:t>
            </a:r>
            <a:r>
              <a:rPr lang="fr-FR" dirty="0" smtClean="0"/>
              <a:t>-M, le satellite </a:t>
            </a:r>
            <a:r>
              <a:rPr lang="fr-FR" b="1" dirty="0" smtClean="0"/>
              <a:t>Eutelsat 10A</a:t>
            </a:r>
            <a:r>
              <a:rPr lang="fr-FR" dirty="0" smtClean="0"/>
              <a:t> a été construit par Alcatel Alenia </a:t>
            </a:r>
            <a:r>
              <a:rPr lang="fr-FR" dirty="0" err="1" smtClean="0"/>
              <a:t>Space</a:t>
            </a:r>
            <a:r>
              <a:rPr lang="fr-FR" dirty="0" smtClean="0"/>
              <a:t> sur une plateforme </a:t>
            </a:r>
            <a:r>
              <a:rPr lang="fr-FR" dirty="0" err="1" smtClean="0"/>
              <a:t>Spacebus</a:t>
            </a:r>
            <a:r>
              <a:rPr lang="fr-FR" dirty="0" smtClean="0"/>
              <a:t>-4000C4. Il embarque 46 répéteurs en bande KU et 10 répéteurs en bande C.</a:t>
            </a:r>
          </a:p>
          <a:p>
            <a:r>
              <a:rPr lang="fr-FR" dirty="0" smtClean="0"/>
              <a:t>Eutelsat 10A a été rebaptisé en décembre 2011. Auparavant il s'</a:t>
            </a:r>
            <a:r>
              <a:rPr lang="fr-FR" dirty="0" err="1" smtClean="0"/>
              <a:t>appellait</a:t>
            </a:r>
            <a:r>
              <a:rPr lang="fr-FR" dirty="0" smtClean="0"/>
              <a:t> </a:t>
            </a:r>
            <a:r>
              <a:rPr lang="fr-FR" b="1" dirty="0" smtClean="0"/>
              <a:t>Eutelsat W2A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LES PRINCIPAUX SATELLITES MÉTÉOROLOGIQUES GÉOSTATIONNAIRES</a:t>
            </a:r>
            <a:endParaRPr lang="fr-FR" sz="3600" dirty="0"/>
          </a:p>
        </p:txBody>
      </p:sp>
      <p:pic>
        <p:nvPicPr>
          <p:cNvPr id="4098" name="Picture 2" descr="http://www.f1afz.fr/satellites/sat_meteo/satellites%20m%E9t%E9orologiques%20polaires%20et%20g%E9ostationnaires%20(Copyright%20ESA%20-%20EUMETSAT)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204864"/>
            <a:ext cx="4714875" cy="30956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SATELLITES GÉOSTATIONNAIRES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19168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 </a:t>
            </a:r>
            <a:r>
              <a:rPr lang="fr-FR" dirty="0" err="1" smtClean="0"/>
              <a:t>Meteosat</a:t>
            </a:r>
            <a:r>
              <a:rPr lang="fr-FR" dirty="0" smtClean="0"/>
              <a:t> 7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7020272" y="19168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Descriptif</a:t>
            </a:r>
            <a:endParaRPr lang="fr-FR" dirty="0"/>
          </a:p>
        </p:txBody>
      </p:sp>
      <p:sp>
        <p:nvSpPr>
          <p:cNvPr id="7" name="Rectangle 6"/>
          <p:cNvSpPr/>
          <p:nvPr/>
        </p:nvSpPr>
        <p:spPr>
          <a:xfrm>
            <a:off x="3275856" y="2276872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Un </a:t>
            </a:r>
            <a:r>
              <a:rPr lang="fr-FR" b="1" dirty="0" smtClean="0"/>
              <a:t>satellite géostationnaire</a:t>
            </a:r>
            <a:r>
              <a:rPr lang="fr-FR" dirty="0" smtClean="0"/>
              <a:t> est un </a:t>
            </a:r>
            <a:r>
              <a:rPr lang="fr-FR" dirty="0" smtClean="0">
                <a:hlinkClick r:id="rId2" tooltip="Satellite artificiel"/>
              </a:rPr>
              <a:t>satellite artificiel</a:t>
            </a:r>
            <a:r>
              <a:rPr lang="fr-FR" dirty="0" smtClean="0"/>
              <a:t> qui se trouve sur une </a:t>
            </a:r>
            <a:r>
              <a:rPr lang="fr-FR" dirty="0" smtClean="0">
                <a:hlinkClick r:id="rId3" tooltip="Orbite géostationnaire"/>
              </a:rPr>
              <a:t>orbite géostationnaire</a:t>
            </a:r>
            <a:r>
              <a:rPr lang="fr-FR" dirty="0" smtClean="0"/>
              <a:t>. Sur cette orbite le satellite se déplace de manière exactement synchrone avec la planète et reste constamment au-dessus du même point de la surface. Cette caractéristique est très utile pour les télécommunications (</a:t>
            </a:r>
            <a:r>
              <a:rPr lang="fr-FR" dirty="0" smtClean="0">
                <a:hlinkClick r:id="rId4" tooltip="Satellite de télécommunications"/>
              </a:rPr>
              <a:t>satellite de télécommunications</a:t>
            </a:r>
            <a:r>
              <a:rPr lang="fr-FR" dirty="0" smtClean="0"/>
              <a:t>) et certaines applications dans le domaine de l'observation de la planète (</a:t>
            </a:r>
            <a:r>
              <a:rPr lang="fr-FR" dirty="0" smtClean="0">
                <a:hlinkClick r:id="rId5" tooltip="Satellite météorologique"/>
              </a:rPr>
              <a:t>satellite météorologique</a:t>
            </a:r>
            <a:r>
              <a:rPr lang="fr-FR" dirty="0" smtClean="0"/>
              <a:t>, </a:t>
            </a:r>
            <a:r>
              <a:rPr lang="fr-FR" dirty="0" smtClean="0">
                <a:hlinkClick r:id="rId6" tooltip="Satellite d'alerte avancée"/>
              </a:rPr>
              <a:t>satellite d'alerte avancée</a:t>
            </a:r>
            <a:r>
              <a:rPr lang="fr-FR" dirty="0" smtClean="0"/>
              <a:t>) .</a:t>
            </a:r>
            <a:endParaRPr lang="fr-FR" dirty="0"/>
          </a:p>
        </p:txBody>
      </p:sp>
      <p:pic>
        <p:nvPicPr>
          <p:cNvPr id="3078" name="Picture 6" descr="http://tse1.mm.bing.net/th?&amp;id=OIP.M88730324cfd8026881c23c44371015bdo0&amp;w=300&amp;h=300&amp;c=0&amp;pid=1.9&amp;rs=0&amp;p=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3528" y="2852936"/>
            <a:ext cx="2857500" cy="21431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SATELLITES DEFILANTS</a:t>
            </a:r>
            <a:endParaRPr lang="fr-FR" sz="3600" dirty="0"/>
          </a:p>
        </p:txBody>
      </p:sp>
      <p:sp>
        <p:nvSpPr>
          <p:cNvPr id="4" name="ZoneTexte 3"/>
          <p:cNvSpPr txBox="1"/>
          <p:nvPr/>
        </p:nvSpPr>
        <p:spPr>
          <a:xfrm>
            <a:off x="467544" y="191683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Exemple</a:t>
            </a:r>
            <a:endParaRPr lang="fr-FR" dirty="0"/>
          </a:p>
        </p:txBody>
      </p:sp>
      <p:sp>
        <p:nvSpPr>
          <p:cNvPr id="6" name="ZoneTexte 5"/>
          <p:cNvSpPr txBox="1"/>
          <p:nvPr/>
        </p:nvSpPr>
        <p:spPr>
          <a:xfrm>
            <a:off x="5364088" y="184482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Descriptif</a:t>
            </a:r>
            <a:endParaRPr lang="fr-FR" dirty="0"/>
          </a:p>
        </p:txBody>
      </p:sp>
      <p:pic>
        <p:nvPicPr>
          <p:cNvPr id="2050" name="Picture 2" descr="http://www.lethist.lautre.net/images_satellitales/TerraSAR-X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140968"/>
            <a:ext cx="3810000" cy="2657476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4355976" y="2276872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smtClean="0"/>
              <a:t>Le premier satellite météo, </a:t>
            </a:r>
            <a:r>
              <a:rPr lang="fr-FR" dirty="0" err="1" smtClean="0"/>
              <a:t>Tiros</a:t>
            </a:r>
            <a:r>
              <a:rPr lang="fr-FR" dirty="0" smtClean="0"/>
              <a:t> 1, a été lancé par les Américains en 1960. Les images de l'atmosphère qu'il transmettait n'étaient pas vraiment exploitables. Mais, depuis cette date, la technique a beaucoup progressé. Actuellement, il existe deux familles de satellites météorologiques : les défilants et les géostationnaires. L'ensemble de ces satellites permet d'assurer une couverture complète et continue de la planète. </a:t>
            </a:r>
            <a:endParaRPr lang="fr-F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l">
              <a:defRPr/>
            </a:pPr>
            <a:r>
              <a:rPr lang="fr-FR" sz="3600" dirty="0" smtClean="0"/>
              <a:t>SOLUTION POUR LE FUTUR </a:t>
            </a:r>
            <a:endParaRPr lang="fr-FR" sz="3600" dirty="0"/>
          </a:p>
        </p:txBody>
      </p:sp>
      <p:pic>
        <p:nvPicPr>
          <p:cNvPr id="1026" name="Picture 2" descr="http://tse1.mm.bing.net/th?&amp;id=OIP.M32da28e09bbf9d47fffc224ea1c4f150H0&amp;w=300&amp;h=300&amp;c=0&amp;pid=1.9&amp;rs=0&amp;p=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348880"/>
            <a:ext cx="4032448" cy="280831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</TotalTime>
  <Words>383</Words>
  <Application>Microsoft Office PowerPoint</Application>
  <PresentationFormat>Affichage à l'écran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Débit</vt:lpstr>
      <vt:lpstr>FUSÉES ET SATELLITES</vt:lpstr>
      <vt:lpstr>CONQUÊTE SPATIALE</vt:lpstr>
      <vt:lpstr>STRUCTURE D’UNE FUSÉE </vt:lpstr>
      <vt:lpstr>LANCEMENT D’UN SATELLITE</vt:lpstr>
      <vt:lpstr>SATELLITE TV</vt:lpstr>
      <vt:lpstr>LES PRINCIPAUX SATELLITES MÉTÉOROLOGIQUES GÉOSTATIONNAIRES</vt:lpstr>
      <vt:lpstr>SATELLITES GÉOSTATIONNAIRES</vt:lpstr>
      <vt:lpstr>SATELLITES DEFILANTS</vt:lpstr>
      <vt:lpstr>SOLUTION POUR LE FUTUR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Xav</dc:creator>
  <cp:lastModifiedBy>langlaix</cp:lastModifiedBy>
  <cp:revision>24</cp:revision>
  <dcterms:created xsi:type="dcterms:W3CDTF">2015-10-08T19:11:59Z</dcterms:created>
  <dcterms:modified xsi:type="dcterms:W3CDTF">2016-01-22T08:51:56Z</dcterms:modified>
</cp:coreProperties>
</file>